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6" r:id="rId2"/>
    <p:sldId id="277" r:id="rId3"/>
    <p:sldId id="289" r:id="rId4"/>
    <p:sldId id="287" r:id="rId5"/>
    <p:sldId id="290" r:id="rId6"/>
    <p:sldId id="288" r:id="rId7"/>
    <p:sldId id="291" r:id="rId8"/>
    <p:sldId id="293" r:id="rId9"/>
    <p:sldId id="29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6702" autoAdjust="0"/>
  </p:normalViewPr>
  <p:slideViewPr>
    <p:cSldViewPr>
      <p:cViewPr varScale="1">
        <p:scale>
          <a:sx n="114" d="100"/>
          <a:sy n="114" d="100"/>
        </p:scale>
        <p:origin x="181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6CC75-FDCE-4BBA-A612-0843FAC6C579}" type="datetimeFigureOut">
              <a:rPr lang="en-GB" smtClean="0"/>
              <a:t>03/05/2017</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E3519-21CD-442A-8F47-A78973074758}" type="slidenum">
              <a:rPr lang="en-GB" smtClean="0"/>
              <a:t>‹Nr.›</a:t>
            </a:fld>
            <a:endParaRPr lang="en-GB"/>
          </a:p>
        </p:txBody>
      </p:sp>
    </p:spTree>
    <p:extLst>
      <p:ext uri="{BB962C8B-B14F-4D97-AF65-F5344CB8AC3E}">
        <p14:creationId xmlns:p14="http://schemas.microsoft.com/office/powerpoint/2010/main" val="379908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03/05/2017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51576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03/05/2017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55769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03/05/2017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73734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03/05/2017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0601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BB7830F-2ADD-4D8A-97B4-B33AAB46818B}" type="datetimeFigureOut">
              <a:rPr lang="en-GB" smtClean="0"/>
              <a:t>03/05/2017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221937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p:txBody>
          <a:bodyPr/>
          <a:lstStyle/>
          <a:p>
            <a:fld id="{EBB7830F-2ADD-4D8A-97B4-B33AAB46818B}" type="datetimeFigureOut">
              <a:rPr lang="en-GB" smtClean="0"/>
              <a:t>03/05/2017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52062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p:txBody>
          <a:bodyPr/>
          <a:lstStyle/>
          <a:p>
            <a:fld id="{EBB7830F-2ADD-4D8A-97B4-B33AAB46818B}" type="datetimeFigureOut">
              <a:rPr lang="en-GB" smtClean="0"/>
              <a:t>03/05/2017</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228061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2"/>
          <p:cNvSpPr>
            <a:spLocks noGrp="1"/>
          </p:cNvSpPr>
          <p:nvPr>
            <p:ph type="dt" sz="half" idx="10"/>
          </p:nvPr>
        </p:nvSpPr>
        <p:spPr/>
        <p:txBody>
          <a:bodyPr/>
          <a:lstStyle/>
          <a:p>
            <a:fld id="{EBB7830F-2ADD-4D8A-97B4-B33AAB46818B}" type="datetimeFigureOut">
              <a:rPr lang="en-GB" smtClean="0"/>
              <a:t>03/05/2017</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315376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BB7830F-2ADD-4D8A-97B4-B33AAB46818B}" type="datetimeFigureOut">
              <a:rPr lang="en-GB" smtClean="0"/>
              <a:t>03/05/2017</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25165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BB7830F-2ADD-4D8A-97B4-B33AAB46818B}" type="datetimeFigureOut">
              <a:rPr lang="en-GB" smtClean="0"/>
              <a:t>03/05/2017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62199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BB7830F-2ADD-4D8A-97B4-B33AAB46818B}" type="datetimeFigureOut">
              <a:rPr lang="en-GB" smtClean="0"/>
              <a:t>03/05/2017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414973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7830F-2ADD-4D8A-97B4-B33AAB46818B}" type="datetimeFigureOut">
              <a:rPr lang="en-GB" smtClean="0"/>
              <a:t>03/05/2017</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9C0D8-B153-46EC-B74E-B434FA6E1F09}" type="slidenum">
              <a:rPr lang="en-GB" smtClean="0"/>
              <a:t>‹Nr.›</a:t>
            </a:fld>
            <a:endParaRPr lang="en-GB"/>
          </a:p>
        </p:txBody>
      </p:sp>
    </p:spTree>
    <p:extLst>
      <p:ext uri="{BB962C8B-B14F-4D97-AF65-F5344CB8AC3E}">
        <p14:creationId xmlns:p14="http://schemas.microsoft.com/office/powerpoint/2010/main" val="299871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eogebra.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68815" cy="6858000"/>
          </a:xfrm>
        </p:spPr>
      </p:pic>
    </p:spTree>
    <p:extLst>
      <p:ext uri="{BB962C8B-B14F-4D97-AF65-F5344CB8AC3E}">
        <p14:creationId xmlns:p14="http://schemas.microsoft.com/office/powerpoint/2010/main" val="372627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87624" y="188640"/>
            <a:ext cx="7848872"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de-DE" sz="3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1.2 Checkers - Dame (Board Game)</a:t>
            </a:r>
          </a:p>
        </p:txBody>
      </p:sp>
      <p:pic>
        <p:nvPicPr>
          <p:cNvPr id="4" name="Grafik 3"/>
          <p:cNvPicPr/>
          <p:nvPr/>
        </p:nvPicPr>
        <p:blipFill>
          <a:blip r:embed="rId2" cstate="print">
            <a:extLst>
              <a:ext uri="{28A0092B-C50C-407E-A947-70E740481C1C}">
                <a14:useLocalDpi xmlns:a14="http://schemas.microsoft.com/office/drawing/2010/main"/>
              </a:ext>
            </a:extLst>
          </a:blip>
          <a:stretch>
            <a:fillRect/>
          </a:stretch>
        </p:blipFill>
        <p:spPr>
          <a:xfrm>
            <a:off x="251520" y="188640"/>
            <a:ext cx="864096" cy="792088"/>
          </a:xfrm>
          <a:prstGeom prst="rect">
            <a:avLst/>
          </a:prstGeom>
        </p:spPr>
      </p:pic>
      <p:sp>
        <p:nvSpPr>
          <p:cNvPr id="5" name="Rechteck 4"/>
          <p:cNvSpPr/>
          <p:nvPr/>
        </p:nvSpPr>
        <p:spPr>
          <a:xfrm>
            <a:off x="247967" y="1196752"/>
            <a:ext cx="8640960" cy="4278094"/>
          </a:xfrm>
          <a:prstGeom prst="rect">
            <a:avLst/>
          </a:prstGeom>
        </p:spPr>
        <p:txBody>
          <a:bodyPr wrap="square">
            <a:spAutoFit/>
          </a:bodyPr>
          <a:lstStyle/>
          <a:p>
            <a:pPr lvl="0" eaLnBrk="0" fontAlgn="base" hangingPunct="0">
              <a:spcBef>
                <a:spcPct val="0"/>
              </a:spcBef>
              <a:spcAft>
                <a:spcPct val="0"/>
              </a:spcAft>
            </a:pPr>
            <a:r>
              <a:rPr lang="en-GB" altLang="de-DE" sz="3200" dirty="0">
                <a:latin typeface="Calibri" panose="020F0502020204030204" pitchFamily="34" charset="0"/>
                <a:cs typeface="Times New Roman" panose="02020603050405020304" pitchFamily="18" charset="0"/>
              </a:rPr>
              <a:t>Objectives</a:t>
            </a:r>
          </a:p>
          <a:p>
            <a:pPr marL="342900" lvl="0" indent="-342900" eaLnBrk="0" fontAlgn="base" hangingPunct="0">
              <a:spcBef>
                <a:spcPct val="0"/>
              </a:spcBef>
              <a:spcAft>
                <a:spcPct val="0"/>
              </a:spcAft>
              <a:buFont typeface="Arial" panose="020B0604020202020204" pitchFamily="34" charset="0"/>
              <a:buChar char="•"/>
            </a:pPr>
            <a:r>
              <a:rPr lang="en-GB" altLang="de-DE" sz="2400" dirty="0">
                <a:ea typeface="Times New Roman" panose="02020603050405020304" pitchFamily="18" charset="0"/>
                <a:cs typeface="Calibri" panose="020F0502020204030204" pitchFamily="34" charset="0"/>
              </a:rPr>
              <a:t>Participants should be taught to count reliably up to 12 items. The game Checkers was chosen, because the board exists of 8 by 8 fields and it is played with 12 men each.</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ea typeface="Times New Roman" panose="02020603050405020304" pitchFamily="18" charset="0"/>
                <a:cs typeface="Calibri" panose="020F0502020204030204" pitchFamily="34" charset="0"/>
              </a:rPr>
              <a:t>Students understand that all the fields on the board have the same size and the same area.</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ea typeface="Times New Roman" panose="02020603050405020304" pitchFamily="18" charset="0"/>
                <a:cs typeface="Calibri" panose="020F0502020204030204" pitchFamily="34" charset="0"/>
              </a:rPr>
              <a:t>Students learn all about squares (length, height and right angle).</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ea typeface="Times New Roman" panose="02020603050405020304" pitchFamily="18" charset="0"/>
                <a:cs typeface="Calibri" panose="020F0502020204030204" pitchFamily="34" charset="0"/>
              </a:rPr>
              <a:t>The students construct different squares and count the fields.</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ea typeface="Times New Roman" panose="02020603050405020304" pitchFamily="18" charset="0"/>
                <a:cs typeface="Calibri" panose="020F0502020204030204" pitchFamily="34" charset="0"/>
              </a:rPr>
              <a:t>The students learn about square numbers, e.g. “a square, which the length of 3 fields, consist of 9 fields. 3*3=9”</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ea typeface="Times New Roman" panose="02020603050405020304" pitchFamily="18" charset="0"/>
                <a:cs typeface="Calibri" panose="020F0502020204030204" pitchFamily="34" charset="0"/>
              </a:rPr>
              <a:t>The students learn multiplication with equal factors.</a:t>
            </a:r>
            <a:endParaRPr lang="en-GB" altLang="de-DE" sz="2400" dirty="0">
              <a:cs typeface="Times New Roman" panose="02020603050405020304" pitchFamily="18" charset="0"/>
            </a:endParaRPr>
          </a:p>
        </p:txBody>
      </p:sp>
    </p:spTree>
    <p:extLst>
      <p:ext uri="{BB962C8B-B14F-4D97-AF65-F5344CB8AC3E}">
        <p14:creationId xmlns:p14="http://schemas.microsoft.com/office/powerpoint/2010/main" val="15156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268760"/>
            <a:ext cx="8352928" cy="2431435"/>
          </a:xfrm>
          <a:prstGeom prst="rect">
            <a:avLst/>
          </a:prstGeom>
        </p:spPr>
        <p:txBody>
          <a:bodyPr wrap="square">
            <a:spAutoFit/>
          </a:bodyPr>
          <a:lstStyle/>
          <a:p>
            <a:pPr lvl="0" eaLnBrk="0" fontAlgn="base" hangingPunct="0">
              <a:spcBef>
                <a:spcPct val="0"/>
              </a:spcBef>
              <a:spcAft>
                <a:spcPct val="0"/>
              </a:spcAft>
            </a:pPr>
            <a:r>
              <a:rPr lang="en-GB" altLang="de-DE" sz="3200" dirty="0">
                <a:latin typeface="Calibri" panose="020F0502020204030204" pitchFamily="34" charset="0"/>
                <a:cs typeface="Times New Roman" panose="02020603050405020304" pitchFamily="18" charset="0"/>
              </a:rPr>
              <a:t>Tools, Materials and Organisation</a:t>
            </a:r>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Take a checkers-board (8 by 8 fields) for each 3 players.</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Each group needs 12 white and 12 black men.</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Prepare copies from the worksheet for each student.</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Each student must have a pencil and a ruler (for constructing)</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The lesson takes about 45 minutes.</a:t>
            </a:r>
            <a:endParaRPr lang="en-GB" altLang="de-DE" sz="2400" dirty="0">
              <a:latin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187624" y="188640"/>
            <a:ext cx="7848872"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de-DE" sz="3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1.2 Checkers - Dame (Board Game)</a:t>
            </a:r>
          </a:p>
        </p:txBody>
      </p:sp>
      <p:pic>
        <p:nvPicPr>
          <p:cNvPr id="4" name="Grafik 3"/>
          <p:cNvPicPr/>
          <p:nvPr/>
        </p:nvPicPr>
        <p:blipFill>
          <a:blip r:embed="rId2" cstate="print">
            <a:extLst>
              <a:ext uri="{28A0092B-C50C-407E-A947-70E740481C1C}">
                <a14:useLocalDpi xmlns:a14="http://schemas.microsoft.com/office/drawing/2010/main"/>
              </a:ext>
            </a:extLst>
          </a:blip>
          <a:stretch>
            <a:fillRect/>
          </a:stretch>
        </p:blipFill>
        <p:spPr>
          <a:xfrm>
            <a:off x="251520" y="188640"/>
            <a:ext cx="864096" cy="792088"/>
          </a:xfrm>
          <a:prstGeom prst="rect">
            <a:avLst/>
          </a:prstGeom>
        </p:spPr>
      </p:pic>
    </p:spTree>
    <p:extLst>
      <p:ext uri="{BB962C8B-B14F-4D97-AF65-F5344CB8AC3E}">
        <p14:creationId xmlns:p14="http://schemas.microsoft.com/office/powerpoint/2010/main" val="24687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196752"/>
            <a:ext cx="8784976" cy="5016758"/>
          </a:xfrm>
          <a:prstGeom prst="rect">
            <a:avLst/>
          </a:prstGeom>
        </p:spPr>
        <p:txBody>
          <a:bodyPr wrap="square">
            <a:spAutoFit/>
          </a:bodyPr>
          <a:lstStyle/>
          <a:p>
            <a:pPr lvl="0" eaLnBrk="0" fontAlgn="base" hangingPunct="0">
              <a:spcBef>
                <a:spcPct val="0"/>
              </a:spcBef>
              <a:spcAft>
                <a:spcPct val="0"/>
              </a:spcAft>
            </a:pPr>
            <a:r>
              <a:rPr lang="en-GB" altLang="de-DE" sz="3200" dirty="0">
                <a:latin typeface="Calibri" panose="020F0502020204030204" pitchFamily="34" charset="0"/>
                <a:cs typeface="Times New Roman" panose="02020603050405020304" pitchFamily="18" charset="0"/>
              </a:rPr>
              <a:t>Description of the Lesson</a:t>
            </a:r>
          </a:p>
          <a:p>
            <a:pPr lvl="0" eaLnBrk="0" fontAlgn="base" hangingPunct="0">
              <a:spcBef>
                <a:spcPct val="0"/>
              </a:spcBef>
              <a:spcAft>
                <a:spcPct val="0"/>
              </a:spcAft>
            </a:pPr>
            <a:r>
              <a:rPr lang="en-GB" altLang="de-DE" sz="2400" b="1" dirty="0">
                <a:latin typeface="Calibri" panose="020F0502020204030204" pitchFamily="34" charset="0"/>
                <a:ea typeface="Times New Roman" panose="02020603050405020304" pitchFamily="18" charset="0"/>
                <a:cs typeface="Calibri" panose="020F0502020204030204" pitchFamily="34" charset="0"/>
              </a:rPr>
              <a:t>First part of the lesson</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Explain the game “Checkers”</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Arrange groups with 3 persons.</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Each group is sitting on an extra table.</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The role of the persons in the group: one person is watching the game and the rules and two are playing. </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The participants play several times the game "Checkers". They always have to begin with 12 men in the starting position. The Players have fun and sometimes they win the game. This makes them feeling self-confident.</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The participants learn to count up to 12 by putting the men to the board.</a:t>
            </a:r>
            <a:endParaRPr lang="de-DE" altLang="de-DE" sz="2400" dirty="0"/>
          </a:p>
        </p:txBody>
      </p:sp>
      <p:sp>
        <p:nvSpPr>
          <p:cNvPr id="3" name="Rectangle 2"/>
          <p:cNvSpPr>
            <a:spLocks noChangeArrowheads="1"/>
          </p:cNvSpPr>
          <p:nvPr/>
        </p:nvSpPr>
        <p:spPr bwMode="auto">
          <a:xfrm>
            <a:off x="1187624" y="188640"/>
            <a:ext cx="7848872"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de-DE" sz="3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1.2 Checkers - Dame (Board Game)</a:t>
            </a:r>
          </a:p>
        </p:txBody>
      </p:sp>
      <p:pic>
        <p:nvPicPr>
          <p:cNvPr id="4" name="Grafik 3"/>
          <p:cNvPicPr/>
          <p:nvPr/>
        </p:nvPicPr>
        <p:blipFill>
          <a:blip r:embed="rId2" cstate="print">
            <a:extLst>
              <a:ext uri="{28A0092B-C50C-407E-A947-70E740481C1C}">
                <a14:useLocalDpi xmlns:a14="http://schemas.microsoft.com/office/drawing/2010/main"/>
              </a:ext>
            </a:extLst>
          </a:blip>
          <a:stretch>
            <a:fillRect/>
          </a:stretch>
        </p:blipFill>
        <p:spPr>
          <a:xfrm>
            <a:off x="251520" y="188640"/>
            <a:ext cx="864096" cy="792088"/>
          </a:xfrm>
          <a:prstGeom prst="rect">
            <a:avLst/>
          </a:prstGeom>
        </p:spPr>
      </p:pic>
    </p:spTree>
    <p:extLst>
      <p:ext uri="{BB962C8B-B14F-4D97-AF65-F5344CB8AC3E}">
        <p14:creationId xmlns:p14="http://schemas.microsoft.com/office/powerpoint/2010/main" val="19414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340768"/>
            <a:ext cx="8352928" cy="2677656"/>
          </a:xfrm>
          <a:prstGeom prst="rect">
            <a:avLst/>
          </a:prstGeom>
        </p:spPr>
        <p:txBody>
          <a:bodyPr wrap="square">
            <a:spAutoFit/>
          </a:bodyPr>
          <a:lstStyle/>
          <a:p>
            <a:pPr lvl="0" eaLnBrk="0" fontAlgn="base" hangingPunct="0">
              <a:spcBef>
                <a:spcPct val="0"/>
              </a:spcBef>
              <a:spcAft>
                <a:spcPct val="0"/>
              </a:spcAft>
            </a:pPr>
            <a:r>
              <a:rPr lang="en-GB" altLang="de-DE" sz="2400" b="1" dirty="0">
                <a:latin typeface="Calibri" panose="020F0502020204030204" pitchFamily="34" charset="0"/>
                <a:ea typeface="Times New Roman" panose="02020603050405020304" pitchFamily="18" charset="0"/>
                <a:cs typeface="Calibri" panose="020F0502020204030204" pitchFamily="34" charset="0"/>
              </a:rPr>
              <a:t>Second part of the lesson</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Hand out the worksheets to each person one.</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Follow the instruction on the worksheet.</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Learn all about squares.</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See the different squares on the worksheet and count the fields in the squares.</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Make a list of square numbers and learn about multiplication.</a:t>
            </a:r>
            <a:endParaRPr lang="de-DE" sz="2400" dirty="0"/>
          </a:p>
        </p:txBody>
      </p:sp>
      <p:sp>
        <p:nvSpPr>
          <p:cNvPr id="3" name="Rectangle 2"/>
          <p:cNvSpPr>
            <a:spLocks noChangeArrowheads="1"/>
          </p:cNvSpPr>
          <p:nvPr/>
        </p:nvSpPr>
        <p:spPr bwMode="auto">
          <a:xfrm>
            <a:off x="1187624" y="188640"/>
            <a:ext cx="7848872"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de-DE" sz="3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1.2 Checkers - Dame (Board Game)</a:t>
            </a:r>
          </a:p>
        </p:txBody>
      </p:sp>
      <p:pic>
        <p:nvPicPr>
          <p:cNvPr id="4" name="Grafik 3"/>
          <p:cNvPicPr/>
          <p:nvPr/>
        </p:nvPicPr>
        <p:blipFill>
          <a:blip r:embed="rId2" cstate="print">
            <a:extLst>
              <a:ext uri="{28A0092B-C50C-407E-A947-70E740481C1C}">
                <a14:useLocalDpi xmlns:a14="http://schemas.microsoft.com/office/drawing/2010/main"/>
              </a:ext>
            </a:extLst>
          </a:blip>
          <a:stretch>
            <a:fillRect/>
          </a:stretch>
        </p:blipFill>
        <p:spPr>
          <a:xfrm>
            <a:off x="251520" y="188640"/>
            <a:ext cx="864096" cy="792088"/>
          </a:xfrm>
          <a:prstGeom prst="rect">
            <a:avLst/>
          </a:prstGeom>
        </p:spPr>
      </p:pic>
    </p:spTree>
    <p:extLst>
      <p:ext uri="{BB962C8B-B14F-4D97-AF65-F5344CB8AC3E}">
        <p14:creationId xmlns:p14="http://schemas.microsoft.com/office/powerpoint/2010/main" val="127053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196752"/>
            <a:ext cx="8424936" cy="4278094"/>
          </a:xfrm>
          <a:prstGeom prst="rect">
            <a:avLst/>
          </a:prstGeom>
        </p:spPr>
        <p:txBody>
          <a:bodyPr wrap="square">
            <a:spAutoFit/>
          </a:bodyPr>
          <a:lstStyle/>
          <a:p>
            <a:pPr lvl="0" eaLnBrk="0" fontAlgn="base" hangingPunct="0">
              <a:spcBef>
                <a:spcPct val="0"/>
              </a:spcBef>
              <a:spcAft>
                <a:spcPct val="0"/>
              </a:spcAft>
            </a:pPr>
            <a:r>
              <a:rPr lang="en-GB" altLang="de-DE" sz="3200" dirty="0">
                <a:latin typeface="Calibri" panose="020F0502020204030204" pitchFamily="34" charset="0"/>
                <a:cs typeface="Times New Roman" panose="02020603050405020304" pitchFamily="18" charset="0"/>
              </a:rPr>
              <a:t>Useful Hints</a:t>
            </a:r>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At the end of the lesson the worksheet is completed.</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If the participants cannot read, the teacher has to guide them.</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If participants have difficulties to count, you have to train – you need more time or you can split the group.</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If participants have difficulties to do multiplication with single digit numbers, show the different squares and count the inside squares.</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With the free computer tool GEOGEBRA you can construct geometric figures easily: </a:t>
            </a:r>
            <a:r>
              <a:rPr lang="en-GB" altLang="de-DE" sz="2400" dirty="0">
                <a:latin typeface="Calibri" panose="020F0502020204030204" pitchFamily="34" charset="0"/>
                <a:ea typeface="Times New Roman" panose="02020603050405020304" pitchFamily="18" charset="0"/>
                <a:cs typeface="Calibri" panose="020F0502020204030204" pitchFamily="34" charset="0"/>
                <a:hlinkClick r:id="rId2"/>
              </a:rPr>
              <a:t>www.geogebra.org</a:t>
            </a:r>
            <a:r>
              <a:rPr lang="en-GB" altLang="de-DE" sz="2400" dirty="0">
                <a:latin typeface="Calibri" panose="020F0502020204030204" pitchFamily="34" charset="0"/>
                <a:ea typeface="Times New Roman" panose="02020603050405020304" pitchFamily="18" charset="0"/>
                <a:cs typeface="Calibri" panose="020F0502020204030204" pitchFamily="34" charset="0"/>
              </a:rPr>
              <a:t> </a:t>
            </a:r>
            <a:endParaRPr lang="de-DE" altLang="de-DE" sz="2400" dirty="0"/>
          </a:p>
          <a:p>
            <a:pPr marL="342900" lvl="0" indent="-342900" eaLnBrk="0" fontAlgn="base" hangingPunct="0">
              <a:spcBef>
                <a:spcPct val="0"/>
              </a:spcBef>
              <a:spcAft>
                <a:spcPct val="0"/>
              </a:spcAft>
              <a:buFont typeface="Arial" panose="020B0604020202020204" pitchFamily="34" charset="0"/>
              <a:buChar char="•"/>
            </a:pPr>
            <a:r>
              <a:rPr lang="en-GB" altLang="de-DE" sz="2400" dirty="0">
                <a:latin typeface="Calibri" panose="020F0502020204030204" pitchFamily="34" charset="0"/>
                <a:ea typeface="Times New Roman" panose="02020603050405020304" pitchFamily="18" charset="0"/>
                <a:cs typeface="Calibri" panose="020F0502020204030204" pitchFamily="34" charset="0"/>
              </a:rPr>
              <a:t>You can do more area calculations by counting squares!</a:t>
            </a:r>
            <a:endParaRPr lang="en-GB" altLang="de-DE" sz="2400" dirty="0">
              <a:latin typeface="Arial" panose="020B0604020202020204" pitchFamily="34" charset="0"/>
            </a:endParaRPr>
          </a:p>
        </p:txBody>
      </p:sp>
      <p:sp>
        <p:nvSpPr>
          <p:cNvPr id="3" name="Rectangle 2"/>
          <p:cNvSpPr>
            <a:spLocks noChangeArrowheads="1"/>
          </p:cNvSpPr>
          <p:nvPr/>
        </p:nvSpPr>
        <p:spPr bwMode="auto">
          <a:xfrm>
            <a:off x="1187624" y="188640"/>
            <a:ext cx="7848872"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de-DE" sz="3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1.2 Checkers - Dame (Board Game)</a:t>
            </a:r>
          </a:p>
        </p:txBody>
      </p:sp>
      <p:pic>
        <p:nvPicPr>
          <p:cNvPr id="4" name="Grafik 3"/>
          <p:cNvPicPr/>
          <p:nvPr/>
        </p:nvPicPr>
        <p:blipFill>
          <a:blip r:embed="rId3" cstate="print">
            <a:extLst>
              <a:ext uri="{28A0092B-C50C-407E-A947-70E740481C1C}">
                <a14:useLocalDpi xmlns:a14="http://schemas.microsoft.com/office/drawing/2010/main"/>
              </a:ext>
            </a:extLst>
          </a:blip>
          <a:stretch>
            <a:fillRect/>
          </a:stretch>
        </p:blipFill>
        <p:spPr>
          <a:xfrm>
            <a:off x="251520" y="188640"/>
            <a:ext cx="864096" cy="792088"/>
          </a:xfrm>
          <a:prstGeom prst="rect">
            <a:avLst/>
          </a:prstGeom>
        </p:spPr>
      </p:pic>
    </p:spTree>
    <p:extLst>
      <p:ext uri="{BB962C8B-B14F-4D97-AF65-F5344CB8AC3E}">
        <p14:creationId xmlns:p14="http://schemas.microsoft.com/office/powerpoint/2010/main" val="253142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72" y="0"/>
            <a:ext cx="6885384" cy="6885384"/>
          </a:xfrm>
          <a:prstGeom prst="rect">
            <a:avLst/>
          </a:prstGeom>
        </p:spPr>
      </p:pic>
      <p:pic>
        <p:nvPicPr>
          <p:cNvPr id="6" name="Grafik 5"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457" y="5445223"/>
            <a:ext cx="612721" cy="612721"/>
          </a:xfrm>
          <a:prstGeom prst="rect">
            <a:avLst/>
          </a:prstGeom>
        </p:spPr>
      </p:pic>
      <p:pic>
        <p:nvPicPr>
          <p:cNvPr id="7" name="Grafik 6"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92306"/>
            <a:ext cx="612721" cy="612721"/>
          </a:xfrm>
          <a:prstGeom prst="rect">
            <a:avLst/>
          </a:prstGeom>
        </p:spPr>
      </p:pic>
      <p:pic>
        <p:nvPicPr>
          <p:cNvPr id="8" name="Grafik 7"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091" y="75863"/>
            <a:ext cx="612721" cy="612721"/>
          </a:xfrm>
          <a:prstGeom prst="rect">
            <a:avLst/>
          </a:prstGeom>
        </p:spPr>
      </p:pic>
      <p:pic>
        <p:nvPicPr>
          <p:cNvPr id="9" name="Grafik 8"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3327" y="836712"/>
            <a:ext cx="612721" cy="612721"/>
          </a:xfrm>
          <a:prstGeom prst="rect">
            <a:avLst/>
          </a:prstGeom>
        </p:spPr>
      </p:pic>
      <p:pic>
        <p:nvPicPr>
          <p:cNvPr id="10" name="Grafik 9"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303" y="92305"/>
            <a:ext cx="612721" cy="612721"/>
          </a:xfrm>
          <a:prstGeom prst="rect">
            <a:avLst/>
          </a:prstGeom>
        </p:spPr>
      </p:pic>
      <p:pic>
        <p:nvPicPr>
          <p:cNvPr id="11" name="Grafik 10"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3588" y="79639"/>
            <a:ext cx="612721" cy="612721"/>
          </a:xfrm>
          <a:prstGeom prst="rect">
            <a:avLst/>
          </a:prstGeom>
        </p:spPr>
      </p:pic>
      <p:pic>
        <p:nvPicPr>
          <p:cNvPr id="12" name="Grafik 11"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690" y="836711"/>
            <a:ext cx="612721" cy="612721"/>
          </a:xfrm>
          <a:prstGeom prst="rect">
            <a:avLst/>
          </a:prstGeom>
        </p:spPr>
      </p:pic>
      <p:pic>
        <p:nvPicPr>
          <p:cNvPr id="13" name="Grafik 12"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924" y="836710"/>
            <a:ext cx="612721" cy="612721"/>
          </a:xfrm>
          <a:prstGeom prst="rect">
            <a:avLst/>
          </a:prstGeom>
        </p:spPr>
      </p:pic>
      <p:pic>
        <p:nvPicPr>
          <p:cNvPr id="14" name="Grafik 13"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302" y="1607118"/>
            <a:ext cx="612721" cy="612721"/>
          </a:xfrm>
          <a:prstGeom prst="rect">
            <a:avLst/>
          </a:prstGeom>
        </p:spPr>
      </p:pic>
      <p:pic>
        <p:nvPicPr>
          <p:cNvPr id="15" name="Grafik 14"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928" y="1607117"/>
            <a:ext cx="612721" cy="612721"/>
          </a:xfrm>
          <a:prstGeom prst="rect">
            <a:avLst/>
          </a:prstGeom>
        </p:spPr>
      </p:pic>
      <p:pic>
        <p:nvPicPr>
          <p:cNvPr id="16" name="Grafik 15"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457" y="3905789"/>
            <a:ext cx="612721" cy="612721"/>
          </a:xfrm>
          <a:prstGeom prst="rect">
            <a:avLst/>
          </a:prstGeom>
        </p:spPr>
      </p:pic>
      <p:pic>
        <p:nvPicPr>
          <p:cNvPr id="17" name="Grafik 16"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5" y="5445224"/>
            <a:ext cx="612721" cy="612721"/>
          </a:xfrm>
          <a:prstGeom prst="rect">
            <a:avLst/>
          </a:prstGeom>
        </p:spPr>
      </p:pic>
      <p:pic>
        <p:nvPicPr>
          <p:cNvPr id="18" name="Grafik 17"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589" y="4653134"/>
            <a:ext cx="612721" cy="612721"/>
          </a:xfrm>
          <a:prstGeom prst="rect">
            <a:avLst/>
          </a:prstGeom>
        </p:spPr>
      </p:pic>
      <p:pic>
        <p:nvPicPr>
          <p:cNvPr id="19" name="Grafik 18"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468" y="4669129"/>
            <a:ext cx="612721" cy="612721"/>
          </a:xfrm>
          <a:prstGeom prst="rect">
            <a:avLst/>
          </a:prstGeom>
        </p:spPr>
      </p:pic>
      <p:pic>
        <p:nvPicPr>
          <p:cNvPr id="20" name="Grafik 19"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531" y="5445223"/>
            <a:ext cx="612721" cy="612721"/>
          </a:xfrm>
          <a:prstGeom prst="rect">
            <a:avLst/>
          </a:prstGeom>
        </p:spPr>
      </p:pic>
      <p:pic>
        <p:nvPicPr>
          <p:cNvPr id="21" name="Grafik 20"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18" y="3914962"/>
            <a:ext cx="612721" cy="612721"/>
          </a:xfrm>
          <a:prstGeom prst="rect">
            <a:avLst/>
          </a:prstGeom>
        </p:spPr>
      </p:pic>
      <p:pic>
        <p:nvPicPr>
          <p:cNvPr id="22" name="Grafik 21"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4" y="3908233"/>
            <a:ext cx="612721" cy="612721"/>
          </a:xfrm>
          <a:prstGeom prst="rect">
            <a:avLst/>
          </a:prstGeom>
        </p:spPr>
      </p:pic>
      <p:pic>
        <p:nvPicPr>
          <p:cNvPr id="23" name="Grafik 22"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653136"/>
            <a:ext cx="612721" cy="612721"/>
          </a:xfrm>
          <a:prstGeom prst="rect">
            <a:avLst/>
          </a:prstGeom>
        </p:spPr>
      </p:pic>
      <p:pic>
        <p:nvPicPr>
          <p:cNvPr id="24" name="Grafik 23"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303" y="4653135"/>
            <a:ext cx="612721" cy="612721"/>
          </a:xfrm>
          <a:prstGeom prst="rect">
            <a:avLst/>
          </a:prstGeom>
        </p:spPr>
      </p:pic>
      <p:pic>
        <p:nvPicPr>
          <p:cNvPr id="25" name="Grafik 24"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914964"/>
            <a:ext cx="612721" cy="612721"/>
          </a:xfrm>
          <a:prstGeom prst="rect">
            <a:avLst/>
          </a:prstGeom>
        </p:spPr>
      </p:pic>
      <p:pic>
        <p:nvPicPr>
          <p:cNvPr id="26" name="Grafik 25" descr="Ein Bild, das Ding, Objekt enthält.&#10;&#10;Mit sehr hoher Zuverlässigkeit generierte Beschreib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445224"/>
            <a:ext cx="612721" cy="612721"/>
          </a:xfrm>
          <a:prstGeom prst="rect">
            <a:avLst/>
          </a:prstGeom>
        </p:spPr>
      </p:pic>
      <p:pic>
        <p:nvPicPr>
          <p:cNvPr id="27" name="Grafik 26"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053" y="846770"/>
            <a:ext cx="612721" cy="612721"/>
          </a:xfrm>
          <a:prstGeom prst="rect">
            <a:avLst/>
          </a:prstGeom>
        </p:spPr>
      </p:pic>
      <p:pic>
        <p:nvPicPr>
          <p:cNvPr id="28" name="Grafik 27"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7" y="1628800"/>
            <a:ext cx="612721" cy="612721"/>
          </a:xfrm>
          <a:prstGeom prst="rect">
            <a:avLst/>
          </a:prstGeom>
        </p:spPr>
      </p:pic>
      <p:pic>
        <p:nvPicPr>
          <p:cNvPr id="29" name="Grafik 28" descr="Ein Bild, das Molluske enthält.&#10;&#10;Mit hoher Zuverlässigkeit generierte Beschreib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837" y="1607118"/>
            <a:ext cx="612721" cy="612721"/>
          </a:xfrm>
          <a:prstGeom prst="rect">
            <a:avLst/>
          </a:prstGeom>
        </p:spPr>
      </p:pic>
    </p:spTree>
    <p:extLst>
      <p:ext uri="{BB962C8B-B14F-4D97-AF65-F5344CB8AC3E}">
        <p14:creationId xmlns:p14="http://schemas.microsoft.com/office/powerpoint/2010/main" val="30274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a:extLst>
              <a:ext uri="{28A0092B-C50C-407E-A947-70E740481C1C}">
                <a14:useLocalDpi xmlns:a14="http://schemas.microsoft.com/office/drawing/2010/main" val="0"/>
              </a:ext>
            </a:extLst>
          </a:blip>
          <a:stretch>
            <a:fillRect/>
          </a:stretch>
        </p:blipFill>
        <p:spPr>
          <a:xfrm>
            <a:off x="251520" y="1579804"/>
            <a:ext cx="1890395" cy="1971675"/>
          </a:xfrm>
          <a:prstGeom prst="rect">
            <a:avLst/>
          </a:prstGeom>
        </p:spPr>
      </p:pic>
      <p:pic>
        <p:nvPicPr>
          <p:cNvPr id="3" name="Grafik 2"/>
          <p:cNvPicPr/>
          <p:nvPr/>
        </p:nvPicPr>
        <p:blipFill>
          <a:blip r:embed="rId3">
            <a:extLst>
              <a:ext uri="{28A0092B-C50C-407E-A947-70E740481C1C}">
                <a14:useLocalDpi xmlns:a14="http://schemas.microsoft.com/office/drawing/2010/main" val="0"/>
              </a:ext>
            </a:extLst>
          </a:blip>
          <a:stretch>
            <a:fillRect/>
          </a:stretch>
        </p:blipFill>
        <p:spPr>
          <a:xfrm>
            <a:off x="251520" y="4221088"/>
            <a:ext cx="2028825" cy="2056130"/>
          </a:xfrm>
          <a:prstGeom prst="rect">
            <a:avLst/>
          </a:prstGeom>
        </p:spPr>
      </p:pic>
      <p:sp>
        <p:nvSpPr>
          <p:cNvPr id="4" name="Rectangle 2"/>
          <p:cNvSpPr>
            <a:spLocks noChangeArrowheads="1"/>
          </p:cNvSpPr>
          <p:nvPr/>
        </p:nvSpPr>
        <p:spPr bwMode="auto">
          <a:xfrm>
            <a:off x="1187624" y="188640"/>
            <a:ext cx="7848872"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de-DE" sz="3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1.2 Checkers - Dame (Board Game)</a:t>
            </a:r>
          </a:p>
        </p:txBody>
      </p:sp>
      <p:pic>
        <p:nvPicPr>
          <p:cNvPr id="5" name="Grafik 4"/>
          <p:cNvPicPr/>
          <p:nvPr/>
        </p:nvPicPr>
        <p:blipFill>
          <a:blip r:embed="rId4" cstate="print">
            <a:extLst>
              <a:ext uri="{28A0092B-C50C-407E-A947-70E740481C1C}">
                <a14:useLocalDpi xmlns:a14="http://schemas.microsoft.com/office/drawing/2010/main"/>
              </a:ext>
            </a:extLst>
          </a:blip>
          <a:stretch>
            <a:fillRect/>
          </a:stretch>
        </p:blipFill>
        <p:spPr>
          <a:xfrm>
            <a:off x="251520" y="188640"/>
            <a:ext cx="864096" cy="792088"/>
          </a:xfrm>
          <a:prstGeom prst="rect">
            <a:avLst/>
          </a:prstGeom>
        </p:spPr>
      </p:pic>
      <p:sp>
        <p:nvSpPr>
          <p:cNvPr id="7" name="Rechteck 6"/>
          <p:cNvSpPr/>
          <p:nvPr/>
        </p:nvSpPr>
        <p:spPr>
          <a:xfrm>
            <a:off x="2291540" y="1124744"/>
            <a:ext cx="6744956" cy="5438412"/>
          </a:xfrm>
          <a:prstGeom prst="rect">
            <a:avLst/>
          </a:prstGeom>
        </p:spPr>
        <p:txBody>
          <a:bodyPr wrap="square">
            <a:spAutoFit/>
          </a:bodyPr>
          <a:lstStyle/>
          <a:p>
            <a:pPr>
              <a:lnSpc>
                <a:spcPct val="115000"/>
              </a:lnSpc>
              <a:spcAft>
                <a:spcPts val="400"/>
              </a:spcAft>
            </a:pPr>
            <a:r>
              <a:rPr lang="en-GB" sz="2400" dirty="0">
                <a:latin typeface="Calibri" panose="020F0502020204030204" pitchFamily="34" charset="0"/>
                <a:ea typeface="Times New Roman" panose="02020603050405020304" pitchFamily="18" charset="0"/>
                <a:cs typeface="Times New Roman" panose="02020603050405020304" pitchFamily="18" charset="0"/>
              </a:rPr>
              <a:t>What is a square?</a:t>
            </a:r>
            <a:endParaRPr lang="de-DE"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400"/>
              </a:spcAft>
            </a:pPr>
            <a:r>
              <a:rPr lang="en-GB" sz="2400" dirty="0">
                <a:latin typeface="Calibri" panose="020F0502020204030204" pitchFamily="34" charset="0"/>
                <a:ea typeface="Times New Roman" panose="02020603050405020304" pitchFamily="18" charset="0"/>
                <a:cs typeface="Times New Roman" panose="02020603050405020304" pitchFamily="18" charset="0"/>
              </a:rPr>
              <a:t>A square is a geometric figure with the following characteristics:</a:t>
            </a:r>
          </a:p>
          <a:p>
            <a:pPr>
              <a:lnSpc>
                <a:spcPct val="115000"/>
              </a:lnSpc>
              <a:spcAft>
                <a:spcPts val="400"/>
              </a:spcAft>
            </a:pPr>
            <a:r>
              <a:rPr lang="en-US" sz="2400" u="sng" dirty="0">
                <a:latin typeface="Script MT Bold" panose="03040602040607080904" pitchFamily="66" charset="0"/>
                <a:ea typeface="Times New Roman" panose="02020603050405020304" pitchFamily="18" charset="0"/>
                <a:cs typeface="Calibri" panose="020F0502020204030204" pitchFamily="34" charset="0"/>
              </a:rPr>
              <a:t>All side lengths are equal.</a:t>
            </a:r>
            <a:endParaRPr lang="de-DE" sz="2400" u="sng" dirty="0">
              <a:latin typeface="Script MT Bold" panose="03040602040607080904" pitchFamily="66" charset="0"/>
              <a:ea typeface="Times New Roman" panose="02020603050405020304" pitchFamily="18" charset="0"/>
              <a:cs typeface="Calibri" panose="020F0502020204030204" pitchFamily="34" charset="0"/>
            </a:endParaRPr>
          </a:p>
          <a:p>
            <a:pPr>
              <a:lnSpc>
                <a:spcPct val="115000"/>
              </a:lnSpc>
              <a:spcAft>
                <a:spcPts val="400"/>
              </a:spcAft>
            </a:pPr>
            <a:r>
              <a:rPr lang="en-US" sz="2400" u="sng" dirty="0">
                <a:latin typeface="Script MT Bold" panose="03040602040607080904" pitchFamily="66" charset="0"/>
                <a:ea typeface="Times New Roman" panose="02020603050405020304" pitchFamily="18" charset="0"/>
                <a:cs typeface="Calibri" panose="020F0502020204030204" pitchFamily="34" charset="0"/>
              </a:rPr>
              <a:t>All angles are equal; they are right angles.</a:t>
            </a:r>
          </a:p>
          <a:p>
            <a:pPr>
              <a:lnSpc>
                <a:spcPct val="115000"/>
              </a:lnSpc>
              <a:spcAft>
                <a:spcPts val="400"/>
              </a:spcAft>
            </a:pPr>
            <a:endParaRPr lang="en-US" sz="2400" u="sng" dirty="0">
              <a:latin typeface="Script MT Bold" panose="03040602040607080904" pitchFamily="66" charset="0"/>
              <a:cs typeface="Calibri" panose="020F0502020204030204" pitchFamily="34" charset="0"/>
            </a:endParaRPr>
          </a:p>
          <a:p>
            <a:pPr>
              <a:lnSpc>
                <a:spcPct val="115000"/>
              </a:lnSpc>
              <a:spcAft>
                <a:spcPts val="400"/>
              </a:spcAft>
            </a:pPr>
            <a:r>
              <a:rPr lang="en-GB" sz="2400" dirty="0">
                <a:latin typeface="Calibri" panose="020F0502020204030204" pitchFamily="34" charset="0"/>
                <a:ea typeface="Times New Roman" panose="02020603050405020304" pitchFamily="18" charset="0"/>
                <a:cs typeface="Times New Roman" panose="02020603050405020304" pitchFamily="18" charset="0"/>
              </a:rPr>
              <a:t>Construct a square with a side length 3 UL</a:t>
            </a:r>
            <a:endParaRPr lang="de-DE"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400"/>
              </a:spcAft>
            </a:pPr>
            <a:r>
              <a:rPr lang="en-GB" sz="2400" dirty="0">
                <a:latin typeface="Calibri" panose="020F0502020204030204" pitchFamily="34" charset="0"/>
                <a:ea typeface="Times New Roman" panose="02020603050405020304" pitchFamily="18" charset="0"/>
                <a:cs typeface="Times New Roman" panose="02020603050405020304" pitchFamily="18" charset="0"/>
              </a:rPr>
              <a:t> </a:t>
            </a:r>
            <a:endParaRPr lang="de-DE"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400"/>
              </a:spcAft>
            </a:pPr>
            <a:r>
              <a:rPr lang="en-GB" sz="2400" dirty="0">
                <a:latin typeface="Calibri" panose="020F0502020204030204" pitchFamily="34" charset="0"/>
                <a:ea typeface="Times New Roman" panose="02020603050405020304" pitchFamily="18" charset="0"/>
                <a:cs typeface="Times New Roman" panose="02020603050405020304" pitchFamily="18" charset="0"/>
              </a:rPr>
              <a:t>Count the fields inside this square!</a:t>
            </a:r>
            <a:endParaRPr lang="de-DE"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400"/>
              </a:spcAft>
            </a:pPr>
            <a:r>
              <a:rPr lang="en-US" sz="2400" u="sng" dirty="0">
                <a:latin typeface="Script MT Bold" panose="03040602040607080904" pitchFamily="66" charset="0"/>
                <a:ea typeface="Times New Roman" panose="02020603050405020304" pitchFamily="18" charset="0"/>
                <a:cs typeface="Calibri" panose="020F0502020204030204" pitchFamily="34" charset="0"/>
              </a:rPr>
              <a:t>There are 9 fields inside the square with the side length 3.</a:t>
            </a:r>
            <a:endParaRPr lang="de-DE" sz="2400" dirty="0"/>
          </a:p>
          <a:p>
            <a:pPr>
              <a:lnSpc>
                <a:spcPct val="115000"/>
              </a:lnSpc>
              <a:spcAft>
                <a:spcPts val="400"/>
              </a:spcAft>
            </a:pPr>
            <a:endParaRPr lang="de-DE" sz="12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39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707904" y="2627621"/>
            <a:ext cx="511256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2403440634"/>
              </p:ext>
            </p:extLst>
          </p:nvPr>
        </p:nvGraphicFramePr>
        <p:xfrm>
          <a:off x="3491880" y="3969059"/>
          <a:ext cx="5148574" cy="1097280"/>
        </p:xfrm>
        <a:graphic>
          <a:graphicData uri="http://schemas.openxmlformats.org/drawingml/2006/table">
            <a:tbl>
              <a:tblPr firstRow="1" firstCol="1" bandRow="1">
                <a:tableStyleId>{5C22544A-7EE6-4342-B048-85BDC9FD1C3A}</a:tableStyleId>
              </a:tblPr>
              <a:tblGrid>
                <a:gridCol w="571642">
                  <a:extLst>
                    <a:ext uri="{9D8B030D-6E8A-4147-A177-3AD203B41FA5}">
                      <a16:colId xmlns:a16="http://schemas.microsoft.com/office/drawing/2014/main" val="2549691241"/>
                    </a:ext>
                  </a:extLst>
                </a:gridCol>
                <a:gridCol w="571642">
                  <a:extLst>
                    <a:ext uri="{9D8B030D-6E8A-4147-A177-3AD203B41FA5}">
                      <a16:colId xmlns:a16="http://schemas.microsoft.com/office/drawing/2014/main" val="3634767817"/>
                    </a:ext>
                  </a:extLst>
                </a:gridCol>
                <a:gridCol w="571642">
                  <a:extLst>
                    <a:ext uri="{9D8B030D-6E8A-4147-A177-3AD203B41FA5}">
                      <a16:colId xmlns:a16="http://schemas.microsoft.com/office/drawing/2014/main" val="971131299"/>
                    </a:ext>
                  </a:extLst>
                </a:gridCol>
                <a:gridCol w="571642">
                  <a:extLst>
                    <a:ext uri="{9D8B030D-6E8A-4147-A177-3AD203B41FA5}">
                      <a16:colId xmlns:a16="http://schemas.microsoft.com/office/drawing/2014/main" val="346710736"/>
                    </a:ext>
                  </a:extLst>
                </a:gridCol>
                <a:gridCol w="571642">
                  <a:extLst>
                    <a:ext uri="{9D8B030D-6E8A-4147-A177-3AD203B41FA5}">
                      <a16:colId xmlns:a16="http://schemas.microsoft.com/office/drawing/2014/main" val="2205155818"/>
                    </a:ext>
                  </a:extLst>
                </a:gridCol>
                <a:gridCol w="572591">
                  <a:extLst>
                    <a:ext uri="{9D8B030D-6E8A-4147-A177-3AD203B41FA5}">
                      <a16:colId xmlns:a16="http://schemas.microsoft.com/office/drawing/2014/main" val="2653267060"/>
                    </a:ext>
                  </a:extLst>
                </a:gridCol>
                <a:gridCol w="572591">
                  <a:extLst>
                    <a:ext uri="{9D8B030D-6E8A-4147-A177-3AD203B41FA5}">
                      <a16:colId xmlns:a16="http://schemas.microsoft.com/office/drawing/2014/main" val="2392475696"/>
                    </a:ext>
                  </a:extLst>
                </a:gridCol>
                <a:gridCol w="572591">
                  <a:extLst>
                    <a:ext uri="{9D8B030D-6E8A-4147-A177-3AD203B41FA5}">
                      <a16:colId xmlns:a16="http://schemas.microsoft.com/office/drawing/2014/main" val="337580047"/>
                    </a:ext>
                  </a:extLst>
                </a:gridCol>
                <a:gridCol w="572591">
                  <a:extLst>
                    <a:ext uri="{9D8B030D-6E8A-4147-A177-3AD203B41FA5}">
                      <a16:colId xmlns:a16="http://schemas.microsoft.com/office/drawing/2014/main" val="1731342513"/>
                    </a:ext>
                  </a:extLst>
                </a:gridCol>
              </a:tblGrid>
              <a:tr h="548640">
                <a:tc>
                  <a:txBody>
                    <a:bodyPr/>
                    <a:lstStyle/>
                    <a:p>
                      <a:pPr algn="r">
                        <a:lnSpc>
                          <a:spcPct val="115000"/>
                        </a:lnSpc>
                        <a:spcAft>
                          <a:spcPts val="400"/>
                        </a:spcAft>
                      </a:pPr>
                      <a:r>
                        <a:rPr lang="de-DE" sz="2400" dirty="0">
                          <a:effectLst/>
                        </a:rPr>
                        <a:t>1</a:t>
                      </a:r>
                      <a:endParaRPr lang="de-DE"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400"/>
                        </a:spcAft>
                      </a:pPr>
                      <a:r>
                        <a:rPr lang="de-DE" sz="2400">
                          <a:effectLst/>
                        </a:rPr>
                        <a:t>2</a:t>
                      </a:r>
                      <a:endParaRPr lang="de-DE"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400"/>
                        </a:spcAft>
                      </a:pPr>
                      <a:r>
                        <a:rPr lang="de-DE" sz="2400" dirty="0">
                          <a:effectLst/>
                        </a:rPr>
                        <a:t>3</a:t>
                      </a:r>
                      <a:endParaRPr lang="de-DE"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400"/>
                        </a:spcAft>
                      </a:pPr>
                      <a:r>
                        <a:rPr lang="de-DE" sz="2400" dirty="0">
                          <a:effectLst/>
                        </a:rPr>
                        <a:t>4</a:t>
                      </a:r>
                      <a:endParaRPr lang="de-DE"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400"/>
                        </a:spcAft>
                      </a:pPr>
                      <a:r>
                        <a:rPr lang="de-DE" sz="2400">
                          <a:effectLst/>
                        </a:rPr>
                        <a:t>5</a:t>
                      </a:r>
                      <a:endParaRPr lang="de-DE"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400"/>
                        </a:spcAft>
                      </a:pPr>
                      <a:r>
                        <a:rPr lang="de-DE" sz="2400">
                          <a:effectLst/>
                        </a:rPr>
                        <a:t>6</a:t>
                      </a:r>
                      <a:endParaRPr lang="de-DE"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400"/>
                        </a:spcAft>
                      </a:pPr>
                      <a:r>
                        <a:rPr lang="de-DE" sz="2400">
                          <a:effectLst/>
                        </a:rPr>
                        <a:t>7</a:t>
                      </a:r>
                      <a:endParaRPr lang="de-DE"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400"/>
                        </a:spcAft>
                      </a:pPr>
                      <a:r>
                        <a:rPr lang="de-DE" sz="2400">
                          <a:effectLst/>
                        </a:rPr>
                        <a:t>8</a:t>
                      </a:r>
                      <a:endParaRPr lang="de-DE"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400"/>
                        </a:spcAft>
                      </a:pPr>
                      <a:r>
                        <a:rPr lang="de-DE" sz="2400" dirty="0">
                          <a:effectLst/>
                        </a:rPr>
                        <a:t>9</a:t>
                      </a:r>
                      <a:endParaRPr lang="de-DE"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646281"/>
                  </a:ext>
                </a:extLst>
              </a:tr>
              <a:tr h="548640">
                <a:tc>
                  <a:txBody>
                    <a:bodyPr/>
                    <a:lstStyle/>
                    <a:p>
                      <a:pPr>
                        <a:lnSpc>
                          <a:spcPct val="115000"/>
                        </a:lnSpc>
                        <a:spcAft>
                          <a:spcPts val="400"/>
                        </a:spcAft>
                      </a:pPr>
                      <a:endParaRPr lang="de-DE" sz="1200" u="sng" dirty="0">
                        <a:effectLst/>
                        <a:latin typeface="Script MT Bold" panose="03040602040607080904" pitchFamily="66" charset="0"/>
                        <a:ea typeface="Times New Roman" panose="02020603050405020304" pitchFamily="18" charset="0"/>
                        <a:cs typeface="Calibri" panose="020F0502020204030204" pitchFamily="34" charset="0"/>
                      </a:endParaRPr>
                    </a:p>
                  </a:txBody>
                  <a:tcPr marL="68580" marR="68580" marT="0" marB="0" anchor="ctr">
                    <a:solidFill>
                      <a:srgbClr val="FFFF00"/>
                    </a:solidFill>
                  </a:tcPr>
                </a:tc>
                <a:tc>
                  <a:txBody>
                    <a:bodyPr/>
                    <a:lstStyle/>
                    <a:p>
                      <a:pPr>
                        <a:lnSpc>
                          <a:spcPct val="115000"/>
                        </a:lnSpc>
                        <a:spcAft>
                          <a:spcPts val="400"/>
                        </a:spcAft>
                      </a:pPr>
                      <a:endParaRPr lang="de-DE" sz="1200" u="sng" dirty="0">
                        <a:effectLst/>
                        <a:latin typeface="Script MT Bold" panose="03040602040607080904" pitchFamily="66" charset="0"/>
                        <a:ea typeface="Times New Roman" panose="02020603050405020304" pitchFamily="18" charset="0"/>
                        <a:cs typeface="Calibri" panose="020F0502020204030204" pitchFamily="34" charset="0"/>
                      </a:endParaRPr>
                    </a:p>
                  </a:txBody>
                  <a:tcPr marL="68580" marR="68580" marT="0" marB="0" anchor="ctr">
                    <a:solidFill>
                      <a:srgbClr val="FFFF00"/>
                    </a:solidFill>
                  </a:tcPr>
                </a:tc>
                <a:tc>
                  <a:txBody>
                    <a:bodyPr/>
                    <a:lstStyle/>
                    <a:p>
                      <a:pPr>
                        <a:lnSpc>
                          <a:spcPct val="115000"/>
                        </a:lnSpc>
                        <a:spcAft>
                          <a:spcPts val="400"/>
                        </a:spcAft>
                      </a:pPr>
                      <a:endParaRPr lang="de-DE" sz="1200" u="sng" dirty="0">
                        <a:effectLst/>
                        <a:latin typeface="Script MT Bold" panose="03040602040607080904" pitchFamily="66" charset="0"/>
                        <a:ea typeface="Times New Roman" panose="02020603050405020304" pitchFamily="18" charset="0"/>
                        <a:cs typeface="Calibri" panose="020F0502020204030204" pitchFamily="34" charset="0"/>
                      </a:endParaRPr>
                    </a:p>
                  </a:txBody>
                  <a:tcPr marL="68580" marR="68580" marT="0" marB="0" anchor="ctr">
                    <a:solidFill>
                      <a:srgbClr val="FFFF00"/>
                    </a:solidFill>
                  </a:tcPr>
                </a:tc>
                <a:tc>
                  <a:txBody>
                    <a:bodyPr/>
                    <a:lstStyle/>
                    <a:p>
                      <a:pPr>
                        <a:lnSpc>
                          <a:spcPct val="115000"/>
                        </a:lnSpc>
                        <a:spcAft>
                          <a:spcPts val="400"/>
                        </a:spcAft>
                      </a:pPr>
                      <a:endParaRPr lang="de-DE" sz="1200" u="sng" dirty="0">
                        <a:effectLst/>
                        <a:latin typeface="Script MT Bold" panose="03040602040607080904" pitchFamily="66" charset="0"/>
                        <a:ea typeface="Times New Roman" panose="02020603050405020304" pitchFamily="18" charset="0"/>
                        <a:cs typeface="Calibri" panose="020F0502020204030204" pitchFamily="34" charset="0"/>
                      </a:endParaRPr>
                    </a:p>
                  </a:txBody>
                  <a:tcPr marL="68580" marR="68580" marT="0" marB="0" anchor="ctr">
                    <a:solidFill>
                      <a:srgbClr val="FFFF00"/>
                    </a:solidFill>
                  </a:tcPr>
                </a:tc>
                <a:tc>
                  <a:txBody>
                    <a:bodyPr/>
                    <a:lstStyle/>
                    <a:p>
                      <a:pPr>
                        <a:lnSpc>
                          <a:spcPct val="115000"/>
                        </a:lnSpc>
                        <a:spcAft>
                          <a:spcPts val="400"/>
                        </a:spcAft>
                      </a:pPr>
                      <a:endParaRPr lang="de-DE" sz="1200" u="sng" dirty="0">
                        <a:effectLst/>
                        <a:latin typeface="Script MT Bold" panose="03040602040607080904" pitchFamily="66" charset="0"/>
                        <a:ea typeface="Times New Roman" panose="02020603050405020304" pitchFamily="18" charset="0"/>
                        <a:cs typeface="Calibri" panose="020F0502020204030204" pitchFamily="34" charset="0"/>
                      </a:endParaRPr>
                    </a:p>
                  </a:txBody>
                  <a:tcPr marL="68580" marR="68580" marT="0" marB="0" anchor="ctr">
                    <a:solidFill>
                      <a:srgbClr val="FFFF00"/>
                    </a:solidFill>
                  </a:tcPr>
                </a:tc>
                <a:tc>
                  <a:txBody>
                    <a:bodyPr/>
                    <a:lstStyle/>
                    <a:p>
                      <a:pPr>
                        <a:lnSpc>
                          <a:spcPct val="115000"/>
                        </a:lnSpc>
                        <a:spcAft>
                          <a:spcPts val="400"/>
                        </a:spcAft>
                      </a:pPr>
                      <a:endParaRPr lang="de-DE" sz="1200" u="sng" dirty="0">
                        <a:effectLst/>
                        <a:latin typeface="Script MT Bold" panose="03040602040607080904" pitchFamily="66" charset="0"/>
                        <a:ea typeface="Times New Roman" panose="02020603050405020304" pitchFamily="18" charset="0"/>
                        <a:cs typeface="Calibri" panose="020F0502020204030204" pitchFamily="34" charset="0"/>
                      </a:endParaRPr>
                    </a:p>
                  </a:txBody>
                  <a:tcPr marL="68580" marR="68580" marT="0" marB="0" anchor="ctr">
                    <a:solidFill>
                      <a:srgbClr val="FFFF00"/>
                    </a:solidFill>
                  </a:tcPr>
                </a:tc>
                <a:tc>
                  <a:txBody>
                    <a:bodyPr/>
                    <a:lstStyle/>
                    <a:p>
                      <a:pPr>
                        <a:lnSpc>
                          <a:spcPct val="115000"/>
                        </a:lnSpc>
                        <a:spcAft>
                          <a:spcPts val="400"/>
                        </a:spcAft>
                      </a:pPr>
                      <a:endParaRPr lang="de-DE" sz="1200" u="sng" dirty="0">
                        <a:effectLst/>
                        <a:latin typeface="Script MT Bold" panose="03040602040607080904" pitchFamily="66" charset="0"/>
                        <a:ea typeface="Times New Roman" panose="02020603050405020304" pitchFamily="18" charset="0"/>
                        <a:cs typeface="Calibri" panose="020F0502020204030204" pitchFamily="34" charset="0"/>
                      </a:endParaRPr>
                    </a:p>
                  </a:txBody>
                  <a:tcPr marL="68580" marR="68580" marT="0" marB="0" anchor="ctr">
                    <a:solidFill>
                      <a:srgbClr val="FFFF00"/>
                    </a:solidFill>
                  </a:tcPr>
                </a:tc>
                <a:tc>
                  <a:txBody>
                    <a:bodyPr/>
                    <a:lstStyle/>
                    <a:p>
                      <a:pPr>
                        <a:lnSpc>
                          <a:spcPct val="115000"/>
                        </a:lnSpc>
                        <a:spcAft>
                          <a:spcPts val="400"/>
                        </a:spcAft>
                      </a:pPr>
                      <a:endParaRPr lang="de-DE" sz="1200" u="sng" dirty="0">
                        <a:effectLst/>
                        <a:latin typeface="Script MT Bold" panose="03040602040607080904" pitchFamily="66" charset="0"/>
                        <a:ea typeface="Times New Roman" panose="02020603050405020304" pitchFamily="18" charset="0"/>
                        <a:cs typeface="Calibri" panose="020F0502020204030204" pitchFamily="34" charset="0"/>
                      </a:endParaRPr>
                    </a:p>
                  </a:txBody>
                  <a:tcPr marL="68580" marR="68580" marT="0" marB="0" anchor="ctr">
                    <a:solidFill>
                      <a:srgbClr val="FFFF00"/>
                    </a:solidFill>
                  </a:tcPr>
                </a:tc>
                <a:tc>
                  <a:txBody>
                    <a:bodyPr/>
                    <a:lstStyle/>
                    <a:p>
                      <a:pPr>
                        <a:lnSpc>
                          <a:spcPct val="115000"/>
                        </a:lnSpc>
                        <a:spcAft>
                          <a:spcPts val="400"/>
                        </a:spcAft>
                      </a:pPr>
                      <a:endParaRPr lang="de-DE" sz="1200" u="sng" dirty="0">
                        <a:effectLst/>
                        <a:latin typeface="Script MT Bold" panose="03040602040607080904" pitchFamily="66" charset="0"/>
                        <a:ea typeface="Times New Roman" panose="02020603050405020304" pitchFamily="18" charset="0"/>
                        <a:cs typeface="Calibri" panose="020F0502020204030204" pitchFamily="34" charset="0"/>
                      </a:endParaRPr>
                    </a:p>
                  </a:txBody>
                  <a:tcPr marL="68580" marR="68580" marT="0" marB="0" anchor="ctr">
                    <a:solidFill>
                      <a:srgbClr val="FFFF00"/>
                    </a:solidFill>
                  </a:tcPr>
                </a:tc>
                <a:extLst>
                  <a:ext uri="{0D108BD9-81ED-4DB2-BD59-A6C34878D82A}">
                    <a16:rowId xmlns:a16="http://schemas.microsoft.com/office/drawing/2014/main" val="532117469"/>
                  </a:ext>
                </a:extLst>
              </a:tr>
            </a:tbl>
          </a:graphicData>
        </a:graphic>
      </p:graphicFrame>
      <p:sp>
        <p:nvSpPr>
          <p:cNvPr id="6" name="Rechteck 5"/>
          <p:cNvSpPr/>
          <p:nvPr/>
        </p:nvSpPr>
        <p:spPr>
          <a:xfrm>
            <a:off x="3491880" y="5229200"/>
            <a:ext cx="5328592" cy="1200329"/>
          </a:xfrm>
          <a:prstGeom prst="rect">
            <a:avLst/>
          </a:prstGeom>
        </p:spPr>
        <p:txBody>
          <a:bodyPr wrap="square">
            <a:spAutoFit/>
          </a:bodyPr>
          <a:lstStyle/>
          <a:p>
            <a:pPr lvl="0" eaLnBrk="0" fontAlgn="base" hangingPunct="0">
              <a:spcBef>
                <a:spcPct val="0"/>
              </a:spcBef>
              <a:spcAft>
                <a:spcPct val="0"/>
              </a:spcAft>
            </a:pPr>
            <a:r>
              <a:rPr lang="en-GB" altLang="de-DE" sz="2400" dirty="0">
                <a:latin typeface="Calibri" panose="020F0502020204030204" pitchFamily="34" charset="0"/>
                <a:ea typeface="Times New Roman" panose="02020603050405020304" pitchFamily="18" charset="0"/>
                <a:cs typeface="Calibri" panose="020F0502020204030204" pitchFamily="34" charset="0"/>
              </a:rPr>
              <a:t>Definition</a:t>
            </a:r>
            <a:endParaRPr lang="de-DE" altLang="de-DE" sz="2400" dirty="0"/>
          </a:p>
          <a:p>
            <a:pPr lvl="0" eaLnBrk="0" fontAlgn="base" hangingPunct="0">
              <a:spcBef>
                <a:spcPct val="0"/>
              </a:spcBef>
              <a:spcAft>
                <a:spcPct val="0"/>
              </a:spcAft>
            </a:pPr>
            <a:r>
              <a:rPr lang="en-US" altLang="de-DE" sz="2400" u="sng" dirty="0">
                <a:latin typeface="Script MT Bold" panose="03040602040607080904" pitchFamily="66" charset="0"/>
                <a:ea typeface="Times New Roman" panose="02020603050405020304" pitchFamily="18" charset="0"/>
                <a:cs typeface="Calibri" panose="020F0502020204030204" pitchFamily="34" charset="0"/>
              </a:rPr>
              <a:t>The numbers in the second row are called square numbers.</a:t>
            </a:r>
            <a:endParaRPr lang="de-DE" altLang="de-DE" sz="2400" dirty="0"/>
          </a:p>
        </p:txBody>
      </p:sp>
      <p:sp>
        <p:nvSpPr>
          <p:cNvPr id="8" name="Rechteck 7"/>
          <p:cNvSpPr/>
          <p:nvPr/>
        </p:nvSpPr>
        <p:spPr>
          <a:xfrm>
            <a:off x="3419872" y="1272858"/>
            <a:ext cx="5436605" cy="2800767"/>
          </a:xfrm>
          <a:prstGeom prst="rect">
            <a:avLst/>
          </a:prstGeom>
        </p:spPr>
        <p:txBody>
          <a:bodyPr wrap="square">
            <a:spAutoFit/>
          </a:bodyPr>
          <a:lstStyle/>
          <a:p>
            <a:pPr lvl="0" eaLnBrk="0" fontAlgn="base" hangingPunct="0">
              <a:spcBef>
                <a:spcPct val="0"/>
              </a:spcBef>
              <a:spcAft>
                <a:spcPct val="0"/>
              </a:spcAft>
            </a:pPr>
            <a:r>
              <a:rPr lang="en-GB" altLang="de-DE" sz="2400" dirty="0">
                <a:latin typeface="Calibri" panose="020F0502020204030204" pitchFamily="34" charset="0"/>
                <a:ea typeface="Times New Roman" panose="02020603050405020304" pitchFamily="18" charset="0"/>
                <a:cs typeface="Calibri" panose="020F0502020204030204" pitchFamily="34" charset="0"/>
              </a:rPr>
              <a:t>Construct 3 different squares with side length from 1 to 9 UL!</a:t>
            </a:r>
            <a:r>
              <a:rPr lang="de-DE" altLang="de-DE" sz="2400" dirty="0"/>
              <a:t> </a:t>
            </a:r>
            <a:r>
              <a:rPr lang="en-GB" altLang="de-DE" sz="2400" dirty="0">
                <a:latin typeface="Calibri" panose="020F0502020204030204" pitchFamily="34" charset="0"/>
                <a:ea typeface="Times New Roman" panose="02020603050405020304" pitchFamily="18" charset="0"/>
                <a:cs typeface="Calibri" panose="020F0502020204030204" pitchFamily="34" charset="0"/>
              </a:rPr>
              <a:t>Use the grid on the left side, talk to other students, so that all possible squares are constructed.</a:t>
            </a:r>
          </a:p>
          <a:p>
            <a:pPr lvl="0" eaLnBrk="0" fontAlgn="base" hangingPunct="0">
              <a:spcBef>
                <a:spcPct val="0"/>
              </a:spcBef>
              <a:spcAft>
                <a:spcPct val="0"/>
              </a:spcAft>
            </a:pPr>
            <a:endParaRPr lang="en-GB" altLang="de-DE" sz="2400" dirty="0">
              <a:latin typeface="Calibri" panose="020F0502020204030204" pitchFamily="34" charset="0"/>
              <a:ea typeface="Times New Roman" panose="02020603050405020304" pitchFamily="18" charset="0"/>
              <a:cs typeface="Calibri" panose="020F0502020204030204" pitchFamily="34" charset="0"/>
            </a:endParaRPr>
          </a:p>
          <a:p>
            <a:pPr eaLnBrk="0" fontAlgn="base" hangingPunct="0">
              <a:spcBef>
                <a:spcPct val="0"/>
              </a:spcBef>
              <a:spcAft>
                <a:spcPct val="0"/>
              </a:spcAft>
            </a:pPr>
            <a:r>
              <a:rPr lang="en-GB" altLang="de-DE" sz="2400" dirty="0">
                <a:latin typeface="Calibri" panose="020F0502020204030204" pitchFamily="34" charset="0"/>
                <a:ea typeface="Times New Roman" panose="02020603050405020304" pitchFamily="18" charset="0"/>
                <a:cs typeface="Calibri" panose="020F0502020204030204" pitchFamily="34" charset="0"/>
              </a:rPr>
              <a:t>Count the fields inside these squares and note it in a table!</a:t>
            </a:r>
          </a:p>
          <a:p>
            <a:pPr lvl="0" eaLnBrk="0" fontAlgn="base" hangingPunct="0">
              <a:spcBef>
                <a:spcPct val="0"/>
              </a:spcBef>
              <a:spcAft>
                <a:spcPct val="0"/>
              </a:spcAft>
            </a:pPr>
            <a:endParaRPr lang="de-DE" altLang="de-DE" sz="800" dirty="0"/>
          </a:p>
        </p:txBody>
      </p:sp>
      <p:sp>
        <p:nvSpPr>
          <p:cNvPr id="9" name="Rectangle 2"/>
          <p:cNvSpPr>
            <a:spLocks noChangeArrowheads="1"/>
          </p:cNvSpPr>
          <p:nvPr/>
        </p:nvSpPr>
        <p:spPr bwMode="auto">
          <a:xfrm>
            <a:off x="1187624" y="188640"/>
            <a:ext cx="7848872" cy="80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6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de-DE" sz="3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1.2 Checkers - Dame (Board Game)</a:t>
            </a:r>
          </a:p>
        </p:txBody>
      </p:sp>
      <p:pic>
        <p:nvPicPr>
          <p:cNvPr id="10" name="Grafik 9"/>
          <p:cNvPicPr/>
          <p:nvPr/>
        </p:nvPicPr>
        <p:blipFill>
          <a:blip r:embed="rId2" cstate="print">
            <a:extLst>
              <a:ext uri="{28A0092B-C50C-407E-A947-70E740481C1C}">
                <a14:useLocalDpi xmlns:a14="http://schemas.microsoft.com/office/drawing/2010/main"/>
              </a:ext>
            </a:extLst>
          </a:blip>
          <a:stretch>
            <a:fillRect/>
          </a:stretch>
        </p:blipFill>
        <p:spPr>
          <a:xfrm>
            <a:off x="251520" y="188640"/>
            <a:ext cx="864096" cy="792088"/>
          </a:xfrm>
          <a:prstGeom prst="rect">
            <a:avLst/>
          </a:prstGeom>
        </p:spPr>
      </p:pic>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519" y="1412776"/>
            <a:ext cx="2952329" cy="5112567"/>
          </a:xfrm>
          <a:prstGeom prst="rect">
            <a:avLst/>
          </a:prstGeom>
        </p:spPr>
      </p:pic>
      <p:sp>
        <p:nvSpPr>
          <p:cNvPr id="15" name="Rechteck 14"/>
          <p:cNvSpPr/>
          <p:nvPr/>
        </p:nvSpPr>
        <p:spPr>
          <a:xfrm>
            <a:off x="467544" y="4149080"/>
            <a:ext cx="2160240" cy="21602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467544" y="1628800"/>
            <a:ext cx="360040" cy="3600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1187624" y="1628800"/>
            <a:ext cx="720080" cy="7200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467544" y="2708920"/>
            <a:ext cx="1080120" cy="10801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741439" y="4518976"/>
            <a:ext cx="340158" cy="517065"/>
          </a:xfrm>
          <a:prstGeom prst="rect">
            <a:avLst/>
          </a:prstGeom>
        </p:spPr>
        <p:txBody>
          <a:bodyPr wrap="none" anchor="ctr">
            <a:spAutoFit/>
          </a:bodyPr>
          <a:lstStyle/>
          <a:p>
            <a:pPr algn="r">
              <a:lnSpc>
                <a:spcPct val="115000"/>
              </a:lnSpc>
              <a:spcAft>
                <a:spcPts val="400"/>
              </a:spcAft>
            </a:pPr>
            <a:r>
              <a:rPr lang="de-DE" sz="2400" b="1" dirty="0"/>
              <a:t>1</a:t>
            </a:r>
            <a:endParaRPr lang="de-DE"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hteck 19"/>
          <p:cNvSpPr/>
          <p:nvPr/>
        </p:nvSpPr>
        <p:spPr>
          <a:xfrm>
            <a:off x="4189455" y="4518976"/>
            <a:ext cx="340158" cy="517065"/>
          </a:xfrm>
          <a:prstGeom prst="rect">
            <a:avLst/>
          </a:prstGeom>
        </p:spPr>
        <p:txBody>
          <a:bodyPr wrap="none" anchor="ctr">
            <a:spAutoFit/>
          </a:bodyPr>
          <a:lstStyle/>
          <a:p>
            <a:pPr algn="r">
              <a:lnSpc>
                <a:spcPct val="115000"/>
              </a:lnSpc>
              <a:spcAft>
                <a:spcPts val="400"/>
              </a:spcAft>
            </a:pPr>
            <a:r>
              <a:rPr lang="de-DE" sz="2400" b="1" dirty="0"/>
              <a:t>4</a:t>
            </a:r>
            <a:endParaRPr lang="de-DE"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Rechteck 20"/>
          <p:cNvSpPr/>
          <p:nvPr/>
        </p:nvSpPr>
        <p:spPr>
          <a:xfrm>
            <a:off x="4788024" y="4518976"/>
            <a:ext cx="340158" cy="517065"/>
          </a:xfrm>
          <a:prstGeom prst="rect">
            <a:avLst/>
          </a:prstGeom>
        </p:spPr>
        <p:txBody>
          <a:bodyPr wrap="none" anchor="ctr">
            <a:spAutoFit/>
          </a:bodyPr>
          <a:lstStyle/>
          <a:p>
            <a:pPr algn="r">
              <a:lnSpc>
                <a:spcPct val="115000"/>
              </a:lnSpc>
              <a:spcAft>
                <a:spcPts val="400"/>
              </a:spcAft>
            </a:pPr>
            <a:r>
              <a:rPr lang="de-DE" sz="2400" b="1" dirty="0"/>
              <a:t>9</a:t>
            </a:r>
            <a:endParaRPr lang="de-DE"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Rechteck 21"/>
          <p:cNvSpPr/>
          <p:nvPr/>
        </p:nvSpPr>
        <p:spPr>
          <a:xfrm>
            <a:off x="5228479" y="4518976"/>
            <a:ext cx="495649" cy="517065"/>
          </a:xfrm>
          <a:prstGeom prst="rect">
            <a:avLst/>
          </a:prstGeom>
        </p:spPr>
        <p:txBody>
          <a:bodyPr wrap="none" anchor="ctr">
            <a:spAutoFit/>
          </a:bodyPr>
          <a:lstStyle/>
          <a:p>
            <a:pPr algn="r">
              <a:lnSpc>
                <a:spcPct val="115000"/>
              </a:lnSpc>
              <a:spcAft>
                <a:spcPts val="400"/>
              </a:spcAft>
            </a:pPr>
            <a:r>
              <a:rPr lang="de-DE" sz="2400" b="1" dirty="0"/>
              <a:t>16</a:t>
            </a:r>
            <a:endParaRPr lang="de-DE"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Rechteck 22"/>
          <p:cNvSpPr/>
          <p:nvPr/>
        </p:nvSpPr>
        <p:spPr>
          <a:xfrm>
            <a:off x="5804543" y="4518976"/>
            <a:ext cx="495649" cy="517065"/>
          </a:xfrm>
          <a:prstGeom prst="rect">
            <a:avLst/>
          </a:prstGeom>
        </p:spPr>
        <p:txBody>
          <a:bodyPr wrap="none" anchor="ctr">
            <a:spAutoFit/>
          </a:bodyPr>
          <a:lstStyle/>
          <a:p>
            <a:pPr algn="r">
              <a:lnSpc>
                <a:spcPct val="115000"/>
              </a:lnSpc>
              <a:spcAft>
                <a:spcPts val="400"/>
              </a:spcAft>
            </a:pPr>
            <a:r>
              <a:rPr lang="de-DE" sz="2400" b="1" dirty="0"/>
              <a:t>25</a:t>
            </a:r>
            <a:endParaRPr lang="de-DE"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Rechteck 23"/>
          <p:cNvSpPr/>
          <p:nvPr/>
        </p:nvSpPr>
        <p:spPr>
          <a:xfrm>
            <a:off x="6372200" y="4518976"/>
            <a:ext cx="495649" cy="517065"/>
          </a:xfrm>
          <a:prstGeom prst="rect">
            <a:avLst/>
          </a:prstGeom>
        </p:spPr>
        <p:txBody>
          <a:bodyPr wrap="none" anchor="ctr">
            <a:spAutoFit/>
          </a:bodyPr>
          <a:lstStyle/>
          <a:p>
            <a:pPr algn="r">
              <a:lnSpc>
                <a:spcPct val="115000"/>
              </a:lnSpc>
              <a:spcAft>
                <a:spcPts val="400"/>
              </a:spcAft>
            </a:pPr>
            <a:r>
              <a:rPr lang="de-DE" sz="2400" b="1" dirty="0"/>
              <a:t>36</a:t>
            </a:r>
            <a:endParaRPr lang="de-DE"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Rechteck 24"/>
          <p:cNvSpPr/>
          <p:nvPr/>
        </p:nvSpPr>
        <p:spPr>
          <a:xfrm>
            <a:off x="6896007" y="4543919"/>
            <a:ext cx="495650" cy="492122"/>
          </a:xfrm>
          <a:prstGeom prst="rect">
            <a:avLst/>
          </a:prstGeom>
        </p:spPr>
        <p:txBody>
          <a:bodyPr wrap="none" anchor="ctr">
            <a:spAutoFit/>
          </a:bodyPr>
          <a:lstStyle/>
          <a:p>
            <a:pPr algn="r">
              <a:lnSpc>
                <a:spcPct val="115000"/>
              </a:lnSpc>
              <a:spcAft>
                <a:spcPts val="400"/>
              </a:spcAft>
            </a:pPr>
            <a:r>
              <a:rPr lang="de-DE" sz="2400" b="1" dirty="0"/>
              <a:t>49</a:t>
            </a:r>
            <a:endParaRPr lang="de-DE"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Rechteck 25"/>
          <p:cNvSpPr/>
          <p:nvPr/>
        </p:nvSpPr>
        <p:spPr>
          <a:xfrm>
            <a:off x="7499514" y="4543919"/>
            <a:ext cx="495650" cy="492122"/>
          </a:xfrm>
          <a:prstGeom prst="rect">
            <a:avLst/>
          </a:prstGeom>
        </p:spPr>
        <p:txBody>
          <a:bodyPr wrap="none" anchor="ctr">
            <a:spAutoFit/>
          </a:bodyPr>
          <a:lstStyle/>
          <a:p>
            <a:pPr algn="r">
              <a:lnSpc>
                <a:spcPct val="115000"/>
              </a:lnSpc>
              <a:spcAft>
                <a:spcPts val="400"/>
              </a:spcAft>
            </a:pPr>
            <a:r>
              <a:rPr lang="de-DE" sz="2400" b="1" dirty="0"/>
              <a:t>64</a:t>
            </a:r>
            <a:endParaRPr lang="de-DE"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Rechteck 26"/>
          <p:cNvSpPr/>
          <p:nvPr/>
        </p:nvSpPr>
        <p:spPr>
          <a:xfrm>
            <a:off x="8103019" y="4543919"/>
            <a:ext cx="495650" cy="492122"/>
          </a:xfrm>
          <a:prstGeom prst="rect">
            <a:avLst/>
          </a:prstGeom>
        </p:spPr>
        <p:txBody>
          <a:bodyPr wrap="none" anchor="ctr">
            <a:spAutoFit/>
          </a:bodyPr>
          <a:lstStyle/>
          <a:p>
            <a:pPr algn="r">
              <a:lnSpc>
                <a:spcPct val="115000"/>
              </a:lnSpc>
              <a:spcAft>
                <a:spcPts val="400"/>
              </a:spcAft>
            </a:pPr>
            <a:r>
              <a:rPr lang="de-DE" sz="2400" b="1" dirty="0"/>
              <a:t>81</a:t>
            </a:r>
            <a:endParaRPr lang="de-DE" sz="24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0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Bildschirmpräsentation (4:3)</PresentationFormat>
  <Paragraphs>77</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Script MT Bold</vt:lpstr>
      <vt:lpstr>Times New Roman</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MathGAMES –  Numeracy Learning Guidebook Example</dc:title>
  <dc:creator>Roland</dc:creator>
  <cp:lastModifiedBy>Roland Schneidt</cp:lastModifiedBy>
  <cp:revision>78</cp:revision>
  <dcterms:created xsi:type="dcterms:W3CDTF">2015-10-21T14:12:34Z</dcterms:created>
  <dcterms:modified xsi:type="dcterms:W3CDTF">2017-05-03T16:32:21Z</dcterms:modified>
</cp:coreProperties>
</file>